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notesMasterIdLst>
    <p:notesMasterId r:id="rId10"/>
  </p:notesMasterIdLst>
  <p:handoutMasterIdLst>
    <p:handoutMasterId r:id="rId11"/>
  </p:handoutMasterIdLst>
  <p:sldIdLst>
    <p:sldId id="257" r:id="rId3"/>
    <p:sldId id="336" r:id="rId4"/>
    <p:sldId id="337" r:id="rId5"/>
    <p:sldId id="338" r:id="rId6"/>
    <p:sldId id="339" r:id="rId7"/>
    <p:sldId id="340" r:id="rId8"/>
    <p:sldId id="33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48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34" autoAdjust="0"/>
  </p:normalViewPr>
  <p:slideViewPr>
    <p:cSldViewPr snapToGrid="0" snapToObjects="1" showGuides="1">
      <p:cViewPr varScale="1">
        <p:scale>
          <a:sx n="59" d="100"/>
          <a:sy n="5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5112-0478-2D47-BD20-D9603DA1CE4C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BBF14-8693-CA4F-A445-FCEC66F7D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8930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8AB0E-D066-2A49-A605-3DAE5CEC94A6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1DCA6-8E00-264B-A72E-F40200B40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7289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1DCA6-8E00-264B-A72E-F40200B40AA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198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1DCA6-8E00-264B-A72E-F40200B40AA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8923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1DCA6-8E00-264B-A72E-F40200B40AA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8923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1DCA6-8E00-264B-A72E-F40200B40AA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8923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1DCA6-8E00-264B-A72E-F40200B40AA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8923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1DCA6-8E00-264B-A72E-F40200B40A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892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93" y="3380577"/>
            <a:ext cx="5876540" cy="7575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2492" y="4352470"/>
            <a:ext cx="5428571" cy="712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Pg1.png"/>
          <p:cNvPicPr>
            <a:picLocks noChangeAspect="1"/>
          </p:cNvPicPr>
          <p:nvPr userDrawn="1"/>
        </p:nvPicPr>
        <p:blipFill>
          <a:blip r:embed="rId2" cstate="print"/>
          <a:srcRect l="33403" t="48287" r="6205" b="19506"/>
          <a:stretch>
            <a:fillRect/>
          </a:stretch>
        </p:blipFill>
        <p:spPr>
          <a:xfrm>
            <a:off x="244347" y="264934"/>
            <a:ext cx="8650261" cy="3031309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252492" y="4247554"/>
            <a:ext cx="6464608" cy="0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HS MoorfieldsW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88168" y="558432"/>
            <a:ext cx="3130251" cy="4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459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UKNOSIG2017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49F-C0FF-084A-9912-26CFDA90D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UKNOSIG2017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49F-C0FF-084A-9912-26CFDA90D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UKNOSIG2017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49F-C0FF-084A-9912-26CFDA90D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UKNOSIG2017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49F-C0FF-084A-9912-26CFDA90D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UKNOSIG2017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49F-C0FF-084A-9912-26CFDA90D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UKNOSIG2017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49F-C0FF-084A-9912-26CFDA90D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r>
              <a:rPr lang="en-US"/>
              <a:t>UKNOSIG2017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49F-C0FF-084A-9912-26CFDA90D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r>
              <a:rPr lang="en-US"/>
              <a:t>UKNOSIG2017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49F-C0FF-084A-9912-26CFDA90D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r>
              <a:rPr lang="en-US"/>
              <a:t>UKNOSIG2017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49F-C0FF-084A-9912-26CFDA90D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UKNOSIG2017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49F-C0FF-084A-9912-26CFDA90D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93" y="3380577"/>
            <a:ext cx="5876540" cy="757549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2492" y="4352470"/>
            <a:ext cx="5428571" cy="712678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Pg2.png"/>
          <p:cNvPicPr>
            <a:picLocks noChangeAspect="1"/>
          </p:cNvPicPr>
          <p:nvPr userDrawn="1"/>
        </p:nvPicPr>
        <p:blipFill>
          <a:blip r:embed="rId2" cstate="print"/>
          <a:srcRect l="33581" t="48143" r="6295" b="19218"/>
          <a:stretch>
            <a:fillRect/>
          </a:stretch>
        </p:blipFill>
        <p:spPr>
          <a:xfrm>
            <a:off x="252107" y="264933"/>
            <a:ext cx="8650261" cy="308556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252492" y="4247554"/>
            <a:ext cx="6464608" cy="0"/>
          </a:xfrm>
          <a:prstGeom prst="line">
            <a:avLst/>
          </a:prstGeom>
          <a:ln w="127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HS MoorfieldsW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88168" y="558432"/>
            <a:ext cx="3130251" cy="4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376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UKNOSIG2017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49F-C0FF-084A-9912-26CFDA90D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93" y="3380577"/>
            <a:ext cx="5876540" cy="7575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2492" y="4351223"/>
            <a:ext cx="5428571" cy="71267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Pg3.png"/>
          <p:cNvPicPr>
            <a:picLocks noChangeAspect="1"/>
          </p:cNvPicPr>
          <p:nvPr userDrawn="1"/>
        </p:nvPicPr>
        <p:blipFill>
          <a:blip r:embed="rId2" cstate="print"/>
          <a:srcRect l="33581" t="48287" r="6205" b="19362"/>
          <a:stretch>
            <a:fillRect/>
          </a:stretch>
        </p:blipFill>
        <p:spPr>
          <a:xfrm>
            <a:off x="252492" y="264932"/>
            <a:ext cx="8650261" cy="305385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52492" y="4247554"/>
            <a:ext cx="6464608" cy="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HS MoorfieldsW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88168" y="558432"/>
            <a:ext cx="3130251" cy="4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644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92" y="3380577"/>
            <a:ext cx="5876541" cy="7575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2492" y="4351223"/>
            <a:ext cx="5428571" cy="71267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2492" y="4247554"/>
            <a:ext cx="6464608" cy="0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Pg4.png"/>
          <p:cNvPicPr>
            <a:picLocks noChangeAspect="1"/>
          </p:cNvPicPr>
          <p:nvPr userDrawn="1"/>
        </p:nvPicPr>
        <p:blipFill>
          <a:blip r:embed="rId2" cstate="print"/>
          <a:srcRect l="33581" t="48287" r="6295" b="18068"/>
          <a:stretch>
            <a:fillRect/>
          </a:stretch>
        </p:blipFill>
        <p:spPr>
          <a:xfrm>
            <a:off x="252492" y="264932"/>
            <a:ext cx="8650261" cy="3180710"/>
          </a:xfrm>
          <a:prstGeom prst="rect">
            <a:avLst/>
          </a:prstGeom>
        </p:spPr>
      </p:pic>
      <p:pic>
        <p:nvPicPr>
          <p:cNvPr id="7" name="Picture 6" descr="NHS MoorfieldsW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88168" y="558432"/>
            <a:ext cx="3130251" cy="4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11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49F-C0FF-084A-9912-26CFDA90D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UKNOSIG2017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UKNOSIG2017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49F-C0FF-084A-9912-26CFDA90D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UKNOSIG2017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49F-C0FF-084A-9912-26CFDA90D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UKNOSIG2017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49F-C0FF-084A-9912-26CFDA90D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UKNOSIG2017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49F-C0FF-084A-9912-26CFDA90D7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93" y="3380577"/>
            <a:ext cx="5876540" cy="7575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92" y="4352470"/>
            <a:ext cx="5428571" cy="7762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2916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defTabSz="801472" rtl="0" eaLnBrk="1" latinLnBrk="0" hangingPunct="1">
        <a:lnSpc>
          <a:spcPts val="4558"/>
        </a:lnSpc>
        <a:spcBef>
          <a:spcPct val="0"/>
        </a:spcBef>
        <a:spcAft>
          <a:spcPts val="1851"/>
        </a:spcAft>
        <a:buNone/>
        <a:defRPr sz="4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801472" rtl="0" eaLnBrk="1" latinLnBrk="0" hangingPunct="1">
        <a:lnSpc>
          <a:spcPts val="2279"/>
        </a:lnSpc>
        <a:spcBef>
          <a:spcPts val="0"/>
        </a:spcBef>
        <a:spcAft>
          <a:spcPts val="287"/>
        </a:spcAft>
        <a:buClr>
          <a:schemeClr val="accent4"/>
        </a:buClr>
        <a:buFont typeface="Arial" pitchFamily="34" charset="0"/>
        <a:buNone/>
        <a:defRPr sz="2100" b="0" kern="1200">
          <a:solidFill>
            <a:schemeClr val="accent3"/>
          </a:solidFill>
          <a:latin typeface="+mn-lt"/>
          <a:ea typeface="+mn-ea"/>
          <a:cs typeface="+mn-cs"/>
        </a:defRPr>
      </a:lvl1pPr>
      <a:lvl2pPr marL="158625" indent="-158625" algn="l" defTabSz="801472" rtl="0" eaLnBrk="1" latinLnBrk="0" hangingPunct="1">
        <a:lnSpc>
          <a:spcPts val="2279"/>
        </a:lnSpc>
        <a:spcBef>
          <a:spcPts val="0"/>
        </a:spcBef>
        <a:spcAft>
          <a:spcPts val="287"/>
        </a:spcAft>
        <a:buClr>
          <a:srgbClr val="80BA27"/>
        </a:buClr>
        <a:buFont typeface="Arial" pitchFamily="34" charset="0"/>
        <a:buChar char="•"/>
        <a:defRPr sz="21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43687" indent="-172539" algn="l" defTabSz="801472" rtl="0" eaLnBrk="1" latinLnBrk="0" hangingPunct="1">
        <a:lnSpc>
          <a:spcPts val="2279"/>
        </a:lnSpc>
        <a:spcBef>
          <a:spcPts val="0"/>
        </a:spcBef>
        <a:spcAft>
          <a:spcPts val="287"/>
        </a:spcAft>
        <a:buClr>
          <a:schemeClr val="accent4"/>
        </a:buClr>
        <a:buFont typeface="Symbol" pitchFamily="18" charset="2"/>
        <a:buChar char="-"/>
        <a:tabLst/>
        <a:defRPr sz="21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402575" indent="-200368" algn="l" defTabSz="80147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3311" indent="-200368" algn="l" defTabSz="80147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047" indent="-200368" algn="l" defTabSz="80147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783" indent="-200368" algn="l" defTabSz="80147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5519" indent="-200368" algn="l" defTabSz="80147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6254" indent="-200368" algn="l" defTabSz="80147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UKNOSIG2017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FE9B49F-C0FF-084A-9912-26CFDA90D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7726" y="4640353"/>
            <a:ext cx="8385764" cy="1375282"/>
          </a:xfrm>
        </p:spPr>
        <p:txBody>
          <a:bodyPr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1600" dirty="0" smtClean="0"/>
              <a:t>NN Open Day 2017</a:t>
            </a:r>
            <a:endParaRPr lang="en-GB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493" y="2363123"/>
            <a:ext cx="8548920" cy="1074251"/>
          </a:xfrm>
        </p:spPr>
        <p:txBody>
          <a:bodyPr/>
          <a:lstStyle/>
          <a:p>
            <a:r>
              <a:rPr lang="en-US" sz="4800" dirty="0" err="1" smtClean="0">
                <a:solidFill>
                  <a:schemeClr val="tx1"/>
                </a:solidFill>
              </a:rPr>
              <a:t>Nystagmus</a:t>
            </a:r>
            <a:r>
              <a:rPr lang="en-US" sz="4800" dirty="0" smtClean="0">
                <a:solidFill>
                  <a:schemeClr val="tx1"/>
                </a:solidFill>
              </a:rPr>
              <a:t> Update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4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adi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59" t="10351" r="10938" b="12434"/>
          <a:stretch/>
        </p:blipFill>
        <p:spPr>
          <a:xfrm>
            <a:off x="6192500" y="1722712"/>
            <a:ext cx="2951500" cy="3660763"/>
          </a:xfrm>
          <a:prstGeom prst="rect">
            <a:avLst/>
          </a:prstGeom>
        </p:spPr>
      </p:pic>
      <p:pic>
        <p:nvPicPr>
          <p:cNvPr id="10" name="Picture 9" descr="vijay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17" t="18609" r="25967" b="24696"/>
          <a:stretch/>
        </p:blipFill>
        <p:spPr>
          <a:xfrm>
            <a:off x="0" y="0"/>
            <a:ext cx="3094836" cy="4118301"/>
          </a:xfrm>
          <a:prstGeom prst="rect">
            <a:avLst/>
          </a:prstGeom>
        </p:spPr>
      </p:pic>
      <p:pic>
        <p:nvPicPr>
          <p:cNvPr id="8" name="Picture 7" descr="me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0" r="11644"/>
          <a:stretch/>
        </p:blipFill>
        <p:spPr>
          <a:xfrm>
            <a:off x="3094836" y="817559"/>
            <a:ext cx="3109474" cy="38787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8771" y="4160793"/>
            <a:ext cx="232110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Vijay Tailor</a:t>
            </a:r>
          </a:p>
          <a:p>
            <a:endParaRPr lang="en-US" dirty="0" smtClean="0"/>
          </a:p>
          <a:p>
            <a:r>
              <a:rPr lang="en-US" dirty="0" smtClean="0"/>
              <a:t>Clinical &amp; Research </a:t>
            </a:r>
            <a:r>
              <a:rPr lang="en-US" dirty="0" err="1"/>
              <a:t>O</a:t>
            </a:r>
            <a:r>
              <a:rPr lang="en-US" dirty="0" err="1" smtClean="0"/>
              <a:t>rthoptist</a:t>
            </a:r>
            <a:endParaRPr lang="en-US" dirty="0" smtClean="0"/>
          </a:p>
          <a:p>
            <a:r>
              <a:rPr lang="en-US" dirty="0" smtClean="0"/>
              <a:t>PhD student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43003" y="4765762"/>
            <a:ext cx="268608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Maria Theodorou</a:t>
            </a:r>
          </a:p>
          <a:p>
            <a:endParaRPr lang="en-US" dirty="0" smtClean="0"/>
          </a:p>
          <a:p>
            <a:r>
              <a:rPr lang="en-US" dirty="0" smtClean="0"/>
              <a:t>Ophthalmologist</a:t>
            </a:r>
          </a:p>
          <a:p>
            <a:r>
              <a:rPr lang="en-US" dirty="0" err="1" smtClean="0"/>
              <a:t>Paediatrics</a:t>
            </a:r>
            <a:r>
              <a:rPr lang="en-US" dirty="0" smtClean="0"/>
              <a:t>, Strabismus &amp; </a:t>
            </a:r>
            <a:r>
              <a:rPr lang="en-US" dirty="0" err="1" smtClean="0"/>
              <a:t>Nystagmus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502557" y="5451915"/>
            <a:ext cx="232110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Nadia </a:t>
            </a:r>
            <a:r>
              <a:rPr lang="en-US" dirty="0" err="1" smtClean="0"/>
              <a:t>Venturi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Clinical &amp; Research </a:t>
            </a:r>
            <a:r>
              <a:rPr lang="en-US" dirty="0" err="1" smtClean="0"/>
              <a:t>Orthoptist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758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adi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59" t="10351" r="10938" b="12434"/>
          <a:stretch/>
        </p:blipFill>
        <p:spPr>
          <a:xfrm>
            <a:off x="5899397" y="0"/>
            <a:ext cx="1260927" cy="1563935"/>
          </a:xfrm>
          <a:prstGeom prst="rect">
            <a:avLst/>
          </a:prstGeom>
        </p:spPr>
      </p:pic>
      <p:pic>
        <p:nvPicPr>
          <p:cNvPr id="8" name="Picture 7" descr="m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0" r="11644"/>
          <a:stretch/>
        </p:blipFill>
        <p:spPr>
          <a:xfrm>
            <a:off x="4645636" y="0"/>
            <a:ext cx="1253761" cy="1563935"/>
          </a:xfrm>
          <a:prstGeom prst="rect">
            <a:avLst/>
          </a:prstGeom>
        </p:spPr>
      </p:pic>
      <p:pic>
        <p:nvPicPr>
          <p:cNvPr id="2" name="Picture 1" descr="emm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7769" y="0"/>
            <a:ext cx="1544940" cy="15639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Services</a:t>
            </a:r>
            <a:endParaRPr lang="en-US" dirty="0"/>
          </a:p>
        </p:txBody>
      </p:sp>
      <p:pic>
        <p:nvPicPr>
          <p:cNvPr id="6" name="Picture 5" descr="vijay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27" t="20785" r="31764" b="29111"/>
          <a:stretch/>
        </p:blipFill>
        <p:spPr>
          <a:xfrm>
            <a:off x="8151757" y="0"/>
            <a:ext cx="1023216" cy="15639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120" y="1912516"/>
            <a:ext cx="6852511" cy="553997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General </a:t>
            </a:r>
            <a:r>
              <a:rPr lang="en-US" sz="2400" dirty="0" err="1" smtClean="0"/>
              <a:t>paediatric</a:t>
            </a:r>
            <a:r>
              <a:rPr lang="en-US" sz="2400" dirty="0" smtClean="0"/>
              <a:t> clinics (&lt;16yrs)</a:t>
            </a:r>
          </a:p>
          <a:p>
            <a:r>
              <a:rPr lang="en-US" sz="2400" dirty="0" smtClean="0"/>
              <a:t>	</a:t>
            </a:r>
            <a:r>
              <a:rPr lang="en-US" sz="2400" dirty="0"/>
              <a:t>	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Specialist </a:t>
            </a:r>
            <a:r>
              <a:rPr lang="en-US" sz="2400" dirty="0" err="1" smtClean="0"/>
              <a:t>Paeds</a:t>
            </a:r>
            <a:r>
              <a:rPr lang="en-US" sz="2400" dirty="0" smtClean="0"/>
              <a:t> </a:t>
            </a:r>
            <a:r>
              <a:rPr lang="en-US" sz="2400" dirty="0" err="1" smtClean="0"/>
              <a:t>Nystagmus</a:t>
            </a:r>
            <a:r>
              <a:rPr lang="en-US" sz="2400" dirty="0" smtClean="0"/>
              <a:t> Clinics (&lt;16yrs)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Adult Strabismus/</a:t>
            </a:r>
            <a:r>
              <a:rPr lang="en-US" sz="2400" dirty="0" err="1" smtClean="0"/>
              <a:t>Nystagmus</a:t>
            </a:r>
            <a:r>
              <a:rPr lang="en-US" sz="2400" dirty="0"/>
              <a:t> </a:t>
            </a:r>
            <a:r>
              <a:rPr lang="en-US" sz="2400" dirty="0" smtClean="0"/>
              <a:t>Clinics (&gt;16yrs)</a:t>
            </a:r>
          </a:p>
          <a:p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i="1" dirty="0" smtClean="0"/>
              <a:t>‘One stop’ opinion</a:t>
            </a:r>
          </a:p>
          <a:p>
            <a:r>
              <a:rPr lang="en-US" sz="2400" i="1" dirty="0"/>
              <a:t>	</a:t>
            </a:r>
            <a:endParaRPr lang="en-US" sz="2400" i="1" dirty="0" smtClean="0"/>
          </a:p>
          <a:p>
            <a:r>
              <a:rPr lang="en-US" sz="2400" i="1" dirty="0"/>
              <a:t>	</a:t>
            </a:r>
            <a:r>
              <a:rPr lang="en-US" sz="2400" i="1" dirty="0" smtClean="0"/>
              <a:t>Shared Care</a:t>
            </a:r>
          </a:p>
          <a:p>
            <a:endParaRPr lang="en-US" sz="2400" i="1" dirty="0"/>
          </a:p>
          <a:p>
            <a:r>
              <a:rPr lang="en-US" sz="2400" i="1" dirty="0" smtClean="0"/>
              <a:t>	Long </a:t>
            </a:r>
            <a:r>
              <a:rPr lang="en-US" sz="2400" i="1" dirty="0"/>
              <a:t>term care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6" name="Picture 15" descr="londo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9177" y="3798709"/>
            <a:ext cx="3859420" cy="3058132"/>
          </a:xfrm>
          <a:prstGeom prst="rect">
            <a:avLst/>
          </a:prstGeom>
        </p:spPr>
      </p:pic>
      <p:sp>
        <p:nvSpPr>
          <p:cNvPr id="17" name="5-Point Star 16"/>
          <p:cNvSpPr/>
          <p:nvPr/>
        </p:nvSpPr>
        <p:spPr>
          <a:xfrm rot="10353221" flipV="1">
            <a:off x="6324264" y="4859251"/>
            <a:ext cx="457535" cy="32203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 rot="10353221" flipV="1">
            <a:off x="7063846" y="4948264"/>
            <a:ext cx="432359" cy="366225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41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62647" y="750995"/>
            <a:ext cx="4239875" cy="369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‘Crowding’ in adults with </a:t>
            </a:r>
            <a:r>
              <a:rPr lang="en-US" b="1" i="1" dirty="0" err="1" smtClean="0"/>
              <a:t>nystagmus</a:t>
            </a:r>
            <a:r>
              <a:rPr lang="en-US" b="1" i="1" dirty="0" smtClean="0"/>
              <a:t> (part of PhD)</a:t>
            </a:r>
          </a:p>
          <a:p>
            <a:r>
              <a:rPr lang="en-US" dirty="0" smtClean="0"/>
              <a:t>Institute of Psychology (UCL) &amp; </a:t>
            </a:r>
            <a:r>
              <a:rPr lang="en-US" dirty="0" err="1" smtClean="0"/>
              <a:t>Moorfields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Adults with IINS &amp; no manifest squint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02921" y="3328608"/>
            <a:ext cx="3153211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Development of vision &amp; </a:t>
            </a:r>
          </a:p>
          <a:p>
            <a:r>
              <a:rPr lang="en-US" b="1" i="1" dirty="0" err="1" smtClean="0"/>
              <a:t>nystagmus</a:t>
            </a:r>
            <a:r>
              <a:rPr lang="en-US" b="1" i="1" dirty="0" smtClean="0"/>
              <a:t> in INS</a:t>
            </a:r>
          </a:p>
          <a:p>
            <a:r>
              <a:rPr lang="en-US" dirty="0" err="1" smtClean="0"/>
              <a:t>Moorfields</a:t>
            </a:r>
            <a:r>
              <a:rPr lang="en-US" dirty="0" smtClean="0"/>
              <a:t> Eye Hospital</a:t>
            </a:r>
          </a:p>
          <a:p>
            <a:endParaRPr lang="en-US" dirty="0" smtClean="0"/>
          </a:p>
          <a:p>
            <a:r>
              <a:rPr lang="en-US" dirty="0" smtClean="0"/>
              <a:t>Children &lt; 3yrs with IINS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9" name="Picture 8" descr="nadi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59" t="10351" r="10938" b="12434"/>
          <a:stretch/>
        </p:blipFill>
        <p:spPr>
          <a:xfrm>
            <a:off x="1138675" y="4802480"/>
            <a:ext cx="1226247" cy="152092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8085" y="583969"/>
            <a:ext cx="2978047" cy="2379679"/>
          </a:xfrm>
        </p:spPr>
        <p:txBody>
          <a:bodyPr/>
          <a:lstStyle/>
          <a:p>
            <a:r>
              <a:rPr lang="en-US" dirty="0" smtClean="0"/>
              <a:t>Research – </a:t>
            </a:r>
            <a:br>
              <a:rPr lang="en-US" dirty="0" smtClean="0"/>
            </a:br>
            <a:r>
              <a:rPr lang="en-US" i="1" dirty="0" smtClean="0"/>
              <a:t>Currently Recruiting</a:t>
            </a:r>
            <a:endParaRPr lang="en-US" i="1" dirty="0"/>
          </a:p>
        </p:txBody>
      </p:sp>
      <p:pic>
        <p:nvPicPr>
          <p:cNvPr id="6" name="Picture 5" descr="vijay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27" t="20785" r="31764" b="29111"/>
          <a:stretch/>
        </p:blipFill>
        <p:spPr>
          <a:xfrm>
            <a:off x="4934667" y="2642459"/>
            <a:ext cx="1023216" cy="1563935"/>
          </a:xfrm>
          <a:prstGeom prst="rect">
            <a:avLst/>
          </a:prstGeom>
        </p:spPr>
      </p:pic>
      <p:pic>
        <p:nvPicPr>
          <p:cNvPr id="5" name="Picture 4" descr="Richard_Clemen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530" b="48004"/>
          <a:stretch/>
        </p:blipFill>
        <p:spPr>
          <a:xfrm>
            <a:off x="2611515" y="4817079"/>
            <a:ext cx="1038048" cy="1479968"/>
          </a:xfrm>
          <a:prstGeom prst="rect">
            <a:avLst/>
          </a:prstGeom>
        </p:spPr>
      </p:pic>
      <p:pic>
        <p:nvPicPr>
          <p:cNvPr id="11" name="Picture 10" descr="s200_john.greenwood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0" r="14295" b="9352"/>
          <a:stretch/>
        </p:blipFill>
        <p:spPr>
          <a:xfrm>
            <a:off x="6452440" y="2636533"/>
            <a:ext cx="1313846" cy="15698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62647" y="4686315"/>
            <a:ext cx="4204281" cy="17543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Magnets in Refractory </a:t>
            </a:r>
          </a:p>
          <a:p>
            <a:r>
              <a:rPr lang="en-US" b="1" i="1" dirty="0" smtClean="0"/>
              <a:t>Acquired </a:t>
            </a:r>
            <a:r>
              <a:rPr lang="en-US" b="1" i="1" dirty="0" err="1" smtClean="0"/>
              <a:t>Nystagmus</a:t>
            </a:r>
            <a:endParaRPr lang="en-US" b="1" i="1" dirty="0" smtClean="0"/>
          </a:p>
          <a:p>
            <a:r>
              <a:rPr lang="en-US" dirty="0" smtClean="0"/>
              <a:t>Institute </a:t>
            </a:r>
            <a:r>
              <a:rPr lang="en-US" dirty="0"/>
              <a:t>of Neurology, </a:t>
            </a:r>
            <a:endParaRPr lang="en-US" dirty="0" smtClean="0"/>
          </a:p>
          <a:p>
            <a:r>
              <a:rPr lang="en-US" dirty="0" smtClean="0"/>
              <a:t>Oxford </a:t>
            </a:r>
            <a:r>
              <a:rPr lang="en-US" dirty="0"/>
              <a:t>University, </a:t>
            </a:r>
            <a:endParaRPr lang="en-US" dirty="0" smtClean="0"/>
          </a:p>
          <a:p>
            <a:r>
              <a:rPr lang="en-US" dirty="0" err="1" smtClean="0"/>
              <a:t>Moorfields</a:t>
            </a:r>
            <a:r>
              <a:rPr lang="en-US" dirty="0" smtClean="0"/>
              <a:t> </a:t>
            </a:r>
            <a:r>
              <a:rPr lang="en-US" dirty="0"/>
              <a:t>Eye Hospital </a:t>
            </a:r>
            <a:endParaRPr lang="en-US" dirty="0" smtClean="0"/>
          </a:p>
          <a:p>
            <a:r>
              <a:rPr lang="en-US" dirty="0" smtClean="0"/>
              <a:t>Healthcare </a:t>
            </a:r>
            <a:r>
              <a:rPr lang="en-US" dirty="0"/>
              <a:t>Bio Magnetic </a:t>
            </a:r>
            <a:r>
              <a:rPr lang="en-US" dirty="0" smtClean="0"/>
              <a:t>Clinic</a:t>
            </a:r>
            <a:endParaRPr lang="en-US" dirty="0"/>
          </a:p>
        </p:txBody>
      </p:sp>
      <p:pic>
        <p:nvPicPr>
          <p:cNvPr id="13" name="Picture 12" descr="parashkev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34" r="51786" b="45300"/>
          <a:stretch/>
        </p:blipFill>
        <p:spPr>
          <a:xfrm>
            <a:off x="7182354" y="4807299"/>
            <a:ext cx="1081834" cy="12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63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 - Brief</a:t>
            </a:r>
            <a:endParaRPr lang="en-US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Novel Treatment for vertical </a:t>
            </a:r>
            <a:r>
              <a:rPr lang="en-US" dirty="0" err="1" smtClean="0">
                <a:solidFill>
                  <a:schemeClr val="tx1"/>
                </a:solidFill>
              </a:rPr>
              <a:t>nystagmus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 one patient to date, currently recruiting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Only suitable for a small select group (</a:t>
            </a:r>
            <a:r>
              <a:rPr lang="en-US" i="1" u="sng" dirty="0" smtClean="0">
                <a:solidFill>
                  <a:schemeClr val="tx1"/>
                </a:solidFill>
              </a:rPr>
              <a:t>Not IN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Predominantly </a:t>
            </a:r>
            <a:r>
              <a:rPr lang="en-US" dirty="0">
                <a:solidFill>
                  <a:schemeClr val="tx1"/>
                </a:solidFill>
              </a:rPr>
              <a:t>vertical </a:t>
            </a:r>
            <a:r>
              <a:rPr lang="en-US" dirty="0" err="1">
                <a:solidFill>
                  <a:schemeClr val="tx1"/>
                </a:solidFill>
              </a:rPr>
              <a:t>nystagmus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Very  </a:t>
            </a:r>
            <a:r>
              <a:rPr lang="en-US" dirty="0">
                <a:solidFill>
                  <a:schemeClr val="tx1"/>
                </a:solidFill>
              </a:rPr>
              <a:t>symptomatic despite maximum medical </a:t>
            </a:r>
            <a:r>
              <a:rPr lang="en-US" dirty="0" smtClean="0">
                <a:solidFill>
                  <a:schemeClr val="tx1"/>
                </a:solidFill>
              </a:rPr>
              <a:t>treatment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Unlikely to </a:t>
            </a:r>
            <a:r>
              <a:rPr lang="en-US" dirty="0">
                <a:solidFill>
                  <a:schemeClr val="tx1"/>
                </a:solidFill>
              </a:rPr>
              <a:t>require MRI in the future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Good </a:t>
            </a:r>
            <a:r>
              <a:rPr lang="en-US" dirty="0">
                <a:solidFill>
                  <a:schemeClr val="tx1"/>
                </a:solidFill>
              </a:rPr>
              <a:t>visual function (excluding effects of </a:t>
            </a:r>
            <a:r>
              <a:rPr lang="en-US" dirty="0" err="1">
                <a:solidFill>
                  <a:schemeClr val="tx1"/>
                </a:solidFill>
              </a:rPr>
              <a:t>nystagmus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No </a:t>
            </a:r>
            <a:r>
              <a:rPr lang="en-US" dirty="0">
                <a:solidFill>
                  <a:schemeClr val="tx1"/>
                </a:solidFill>
              </a:rPr>
              <a:t>null </a:t>
            </a:r>
            <a:r>
              <a:rPr lang="en-US" dirty="0" smtClean="0">
                <a:solidFill>
                  <a:schemeClr val="tx1"/>
                </a:solidFill>
              </a:rPr>
              <a:t>point</a:t>
            </a:r>
            <a:endParaRPr lang="en-GB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" name="Picture 6" descr="magnet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65" r="24115" b="5984"/>
          <a:stretch/>
        </p:blipFill>
        <p:spPr>
          <a:xfrm>
            <a:off x="6686014" y="193224"/>
            <a:ext cx="2277236" cy="268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85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Further/current work includes: </a:t>
            </a:r>
            <a:endParaRPr lang="en-US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Quality of Life studies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Treatments (</a:t>
            </a:r>
            <a:r>
              <a:rPr lang="en-US" dirty="0" err="1" smtClean="0">
                <a:solidFill>
                  <a:schemeClr val="tx1"/>
                </a:solidFill>
              </a:rPr>
              <a:t>incl</a:t>
            </a:r>
            <a:r>
              <a:rPr lang="en-US" dirty="0" smtClean="0">
                <a:solidFill>
                  <a:schemeClr val="tx1"/>
                </a:solidFill>
              </a:rPr>
              <a:t> CLs)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Nystagmus</a:t>
            </a:r>
            <a:r>
              <a:rPr lang="en-US" dirty="0" smtClean="0">
                <a:solidFill>
                  <a:schemeClr val="tx1"/>
                </a:solidFill>
              </a:rPr>
              <a:t>/fixation instability after baby cataract surgery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Further work in progress...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3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UKNOSIG2017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B49F-C0FF-084A-9912-26CFDA90D7E6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63500" y="0"/>
            <a:ext cx="9207500" cy="6858000"/>
            <a:chOff x="779463" y="1828800"/>
            <a:chExt cx="7360908" cy="4459941"/>
          </a:xfrm>
        </p:grpSpPr>
        <p:pic>
          <p:nvPicPr>
            <p:cNvPr id="6" name="Picture 5" descr="BEviewingvelPAN.tiff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85" t="12862" r="2129" b="13476"/>
            <a:stretch/>
          </p:blipFill>
          <p:spPr>
            <a:xfrm>
              <a:off x="779463" y="1828800"/>
              <a:ext cx="3680454" cy="2230439"/>
            </a:xfrm>
            <a:prstGeom prst="rect">
              <a:avLst/>
            </a:prstGeom>
          </p:spPr>
        </p:pic>
        <p:pic>
          <p:nvPicPr>
            <p:cNvPr id="9" name="Picture 8" descr="BEviewingvelPAN.tiff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85" t="12862" r="2129" b="13476"/>
            <a:stretch/>
          </p:blipFill>
          <p:spPr>
            <a:xfrm>
              <a:off x="4459917" y="1828800"/>
              <a:ext cx="3680454" cy="2230439"/>
            </a:xfrm>
            <a:prstGeom prst="rect">
              <a:avLst/>
            </a:prstGeom>
          </p:spPr>
        </p:pic>
        <p:pic>
          <p:nvPicPr>
            <p:cNvPr id="10" name="Picture 9" descr="BEviewingvelPAN.tiff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85" t="12862" r="2129" b="13476"/>
            <a:stretch/>
          </p:blipFill>
          <p:spPr>
            <a:xfrm>
              <a:off x="779463" y="4058302"/>
              <a:ext cx="3680454" cy="2230439"/>
            </a:xfrm>
            <a:prstGeom prst="rect">
              <a:avLst/>
            </a:prstGeom>
          </p:spPr>
        </p:pic>
        <p:pic>
          <p:nvPicPr>
            <p:cNvPr id="11" name="Picture 10" descr="BEviewingvelPAN.tiff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85" t="12862" r="2129" b="13476"/>
            <a:stretch/>
          </p:blipFill>
          <p:spPr>
            <a:xfrm>
              <a:off x="4459917" y="4058302"/>
              <a:ext cx="3680454" cy="223043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224664" y="3134626"/>
            <a:ext cx="4651099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For any queries, </a:t>
            </a:r>
          </a:p>
          <a:p>
            <a:r>
              <a:rPr lang="en-US" sz="3200" dirty="0">
                <a:latin typeface="Times"/>
                <a:cs typeface="Times"/>
              </a:rPr>
              <a:t>c</a:t>
            </a:r>
            <a:r>
              <a:rPr lang="en-US" sz="3200" dirty="0" smtClean="0">
                <a:latin typeface="Times"/>
                <a:cs typeface="Times"/>
              </a:rPr>
              <a:t>ontact directly or via NN</a:t>
            </a:r>
          </a:p>
        </p:txBody>
      </p:sp>
    </p:spTree>
    <p:extLst>
      <p:ext uri="{BB962C8B-B14F-4D97-AF65-F5344CB8AC3E}">
        <p14:creationId xmlns:p14="http://schemas.microsoft.com/office/powerpoint/2010/main" xmlns="" val="29897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H PowerPoint Poster Landscape Template">
  <a:themeElements>
    <a:clrScheme name="MEH">
      <a:dk1>
        <a:sysClr val="windowText" lastClr="000000"/>
      </a:dk1>
      <a:lt1>
        <a:sysClr val="window" lastClr="FFFFFF"/>
      </a:lt1>
      <a:dk2>
        <a:srgbClr val="72246C"/>
      </a:dk2>
      <a:lt2>
        <a:srgbClr val="A00054"/>
      </a:lt2>
      <a:accent1>
        <a:srgbClr val="1F2A44"/>
      </a:accent1>
      <a:accent2>
        <a:srgbClr val="0082BA"/>
      </a:accent2>
      <a:accent3>
        <a:srgbClr val="00685E"/>
      </a:accent3>
      <a:accent4>
        <a:srgbClr val="5BBF21"/>
      </a:accent4>
      <a:accent5>
        <a:srgbClr val="00587C"/>
      </a:accent5>
      <a:accent6>
        <a:srgbClr val="63B1BC"/>
      </a:accent6>
      <a:hlink>
        <a:srgbClr val="0000FF"/>
      </a:hlink>
      <a:folHlink>
        <a:srgbClr val="800080"/>
      </a:folHlink>
    </a:clrScheme>
    <a:fontScheme name="ME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167</Words>
  <Application>Microsoft Office PowerPoint</Application>
  <PresentationFormat>On-screen Show (4:3)</PresentationFormat>
  <Paragraphs>80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MEH PowerPoint Poster Landscape Template</vt:lpstr>
      <vt:lpstr>Revolution</vt:lpstr>
      <vt:lpstr>Nystagmus Update</vt:lpstr>
      <vt:lpstr>Slide 2</vt:lpstr>
      <vt:lpstr>Clinical Services</vt:lpstr>
      <vt:lpstr>Research –  Currently Recruiting</vt:lpstr>
      <vt:lpstr>Magnets - Brief</vt:lpstr>
      <vt:lpstr>Further/current work includes: 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Zahir Mirza</dc:creator>
  <cp:lastModifiedBy>Sue Ricketts</cp:lastModifiedBy>
  <cp:revision>138</cp:revision>
  <dcterms:created xsi:type="dcterms:W3CDTF">2015-08-16T17:06:03Z</dcterms:created>
  <dcterms:modified xsi:type="dcterms:W3CDTF">2017-09-25T13:20:50Z</dcterms:modified>
</cp:coreProperties>
</file>