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4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8" r:id="rId4"/>
    <p:sldId id="261" r:id="rId5"/>
    <p:sldId id="341" r:id="rId6"/>
    <p:sldId id="328" r:id="rId7"/>
    <p:sldId id="334" r:id="rId8"/>
    <p:sldId id="316" r:id="rId9"/>
    <p:sldId id="332" r:id="rId10"/>
    <p:sldId id="278" r:id="rId11"/>
    <p:sldId id="318" r:id="rId12"/>
    <p:sldId id="345" r:id="rId13"/>
    <p:sldId id="335" r:id="rId14"/>
    <p:sldId id="343" r:id="rId15"/>
    <p:sldId id="263" r:id="rId16"/>
    <p:sldId id="337" r:id="rId17"/>
    <p:sldId id="336" r:id="rId18"/>
    <p:sldId id="340" r:id="rId19"/>
    <p:sldId id="327" r:id="rId20"/>
    <p:sldId id="346" r:id="rId21"/>
    <p:sldId id="342" r:id="rId22"/>
  </p:sldIdLst>
  <p:sldSz cx="9144000" cy="5143500" type="screen16x9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883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298" autoAdjust="0"/>
    <p:restoredTop sz="94660"/>
  </p:normalViewPr>
  <p:slideViewPr>
    <p:cSldViewPr>
      <p:cViewPr varScale="1">
        <p:scale>
          <a:sx n="99" d="100"/>
          <a:sy n="99" d="100"/>
        </p:scale>
        <p:origin x="-54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D18A95F-6CC6-4401-A3BE-E6F795CAB0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893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EEB9E78-BFAA-405F-8A10-F137C3A222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5972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8F9922E8-11E4-414D-9467-626FC151D6AC}" type="slidenum">
              <a:rPr lang="en-GB" altLang="en-US" sz="1200" smtClean="0">
                <a:latin typeface="Arial" pitchFamily="34" charset="0"/>
              </a:rPr>
              <a:pPr/>
              <a:t>1</a:t>
            </a:fld>
            <a:endParaRPr lang="en-GB" altLang="en-US" sz="1200" smtClean="0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ECF88BFE-555C-4EA8-8FD2-87A4E4A1D027}" type="slidenum">
              <a:rPr lang="en-GB" altLang="en-US" sz="1200" smtClean="0">
                <a:latin typeface="Arial" pitchFamily="34" charset="0"/>
              </a:rPr>
              <a:pPr/>
              <a:t>2</a:t>
            </a:fld>
            <a:endParaRPr lang="en-GB" altLang="en-US" sz="1200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90E81BEE-3AB1-429A-A9D3-BCA362BF4D6D}" type="slidenum">
              <a:rPr lang="en-GB" altLang="en-US" sz="1200" smtClean="0">
                <a:latin typeface="Arial" pitchFamily="34" charset="0"/>
              </a:rPr>
              <a:pPr/>
              <a:t>3</a:t>
            </a:fld>
            <a:endParaRPr lang="en-GB" altLang="en-US" sz="1200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Geneva" pitchFamily="127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2EFA60A0-236A-47AC-B91B-75759492AC82}" type="slidenum">
              <a:rPr lang="en-GB" altLang="en-US" sz="1200" smtClean="0">
                <a:latin typeface="Arial" pitchFamily="34" charset="0"/>
              </a:rPr>
              <a:pPr/>
              <a:t>6</a:t>
            </a:fld>
            <a:endParaRPr lang="en-GB" altLang="en-US" sz="1200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/>
              <a:ea typeface="Geneva" pitchFamily="127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64EDB627-077A-4160-B936-531B4D316588}" type="slidenum">
              <a:rPr lang="en-GB" altLang="en-US" sz="1200" smtClean="0">
                <a:latin typeface="Arial" pitchFamily="34" charset="0"/>
              </a:rPr>
              <a:pPr/>
              <a:t>9</a:t>
            </a:fld>
            <a:endParaRPr lang="en-GB" altLang="en-US" sz="1200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4A8B5199-2D49-4A90-B0A1-F1CBAB8DD1EE}" type="slidenum">
              <a:rPr lang="en-GB" altLang="en-US" sz="1200" smtClean="0">
                <a:latin typeface="Arial" pitchFamily="34" charset="0"/>
              </a:rPr>
              <a:pPr/>
              <a:t>14</a:t>
            </a:fld>
            <a:endParaRPr lang="en-GB" altLang="en-US" sz="1200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/>
              <a:ea typeface="Geneva" pitchFamily="127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AA8B8D1F-E473-4A01-B7E5-8D9DFF6370E3}" type="slidenum">
              <a:rPr lang="en-GB" altLang="en-US" sz="1200" smtClean="0">
                <a:latin typeface="Times New Roman" pitchFamily="18" charset="0"/>
                <a:ea typeface="Geneva" pitchFamily="127" charset="-128"/>
              </a:rPr>
              <a:pPr/>
              <a:t>16</a:t>
            </a:fld>
            <a:endParaRPr lang="en-GB" altLang="en-US" sz="1200" smtClean="0">
              <a:latin typeface="Times New Roman" pitchFamily="18" charset="0"/>
              <a:ea typeface="Geneva" pitchFamily="127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ED4EB-C6FB-4321-A222-C93AFE742652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52470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670CF-9FE4-4F41-9274-97CBBFDF2A89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72678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F1EA2-5610-480D-9038-4E965B5B731D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21843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85900"/>
            <a:ext cx="3810000" cy="1485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85900"/>
            <a:ext cx="3810000" cy="1485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086100"/>
            <a:ext cx="3810000" cy="1485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086100"/>
            <a:ext cx="3810000" cy="1485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0DA57-D9A4-45F3-975F-5C642DC74955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679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485900"/>
            <a:ext cx="7772400" cy="30861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B0D20-6EAE-4EBF-9E95-226F33CCB169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58017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6776A-5297-4858-9B15-9E64DE460057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93175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08D2F-FF92-41CE-BECF-1A2A5673685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47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56CB7-C436-4D53-9ED1-4750A41BBCC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01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E0715-1EAB-4DA8-8ACE-D226002689A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26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221582"/>
            <a:ext cx="3810000" cy="30325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21582"/>
            <a:ext cx="3810000" cy="30325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56AAE-CCDA-4337-A8F2-67629369C5E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38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7330B-24E7-4DCB-895A-7F7AFDEF772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9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5ED02-87F4-461F-BC0C-7F9EB7841565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172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60F88-477E-4A62-80A3-189F7878AA0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31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53A9-4282-403C-902C-0F4E9DEBB44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76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688F7-B739-4277-9B91-C344AF3427D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33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48709-FF80-4686-8E38-D48BB77993B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32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26CA6-D940-4941-9B8D-C6893DF46F0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9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250032"/>
            <a:ext cx="1943100" cy="40040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250032"/>
            <a:ext cx="5676900" cy="40040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E7022-07C8-404E-943B-6A5364D84FA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6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41A60-EAD8-4189-B6DB-9E6084D8D32D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8209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6F03E-AF3B-4332-A3FD-373AB88527C5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79353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4F5D4-C19D-4E3B-A350-62B2FB994D06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20176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E1E2A-5B6C-4C13-9E89-3B8D171C7088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6571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EF5A6-EF5A-475E-9072-25C6829819BE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84573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4BC75-D088-4413-8D1B-E6CF1F5681A9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62465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43C0-80F7-4F72-AA28-2281189A23C8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17705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RNIB Sans-Book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RNIB Sans-Book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RNIB Sans-Book" charset="0"/>
              </a:defRPr>
            </a:lvl1pPr>
          </a:lstStyle>
          <a:p>
            <a:pPr>
              <a:defRPr/>
            </a:pPr>
            <a:fld id="{EF18E0E8-B933-438B-AC8A-4CBE223CCA54}" type="slidenum">
              <a:rPr lang="en-GB" altLang="en-US"/>
              <a:pPr>
                <a:defRPr/>
              </a:pPr>
              <a:t>‹#›</a:t>
            </a:fld>
            <a:endParaRPr lang="en-GB" altLang="en-US">
              <a:latin typeface="Times"/>
            </a:endParaRPr>
          </a:p>
        </p:txBody>
      </p:sp>
      <p:pic>
        <p:nvPicPr>
          <p:cNvPr id="1031" name="Picture 7" descr="RNIB_En_STR_MIN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00550"/>
            <a:ext cx="29845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RCN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0"/>
            <a:ext cx="18161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171450"/>
            <a:ext cx="83597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1" y="857250"/>
            <a:ext cx="8435975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6751" y="4723210"/>
            <a:ext cx="1800225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ABB7356E-06F1-4666-92FD-6B151ABDA49C}" type="slidenum">
              <a:rPr lang="en-GB">
                <a:solidFill>
                  <a:srgbClr val="000000"/>
                </a:solidFill>
                <a:ea typeface="Geneva" pitchFamily="127" charset="-128"/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  <a:ea typeface="Geneva" pitchFamily="127" charset="-128"/>
            </a:endParaRPr>
          </a:p>
        </p:txBody>
      </p:sp>
      <p:pic>
        <p:nvPicPr>
          <p:cNvPr id="1029" name="Picture 5" descr="RNIB Logo Hor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664869"/>
            <a:ext cx="2232025" cy="283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61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A3AD"/>
          </a:solidFill>
          <a:latin typeface="+mj-lt"/>
          <a:ea typeface="Geneva" charset="0"/>
          <a:cs typeface="Genev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A3AD"/>
          </a:solidFill>
          <a:latin typeface="Arial" charset="0"/>
          <a:ea typeface="Geneva" charset="0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A3AD"/>
          </a:solidFill>
          <a:latin typeface="Arial" charset="0"/>
          <a:ea typeface="Geneva" charset="0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A3AD"/>
          </a:solidFill>
          <a:latin typeface="Arial" charset="0"/>
          <a:ea typeface="Geneva" charset="0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A3AD"/>
          </a:solidFill>
          <a:latin typeface="Arial" charset="0"/>
          <a:ea typeface="Geneva" charset="0"/>
          <a:cs typeface="Genev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>
          <a:solidFill>
            <a:schemeClr val="tx1"/>
          </a:solidFill>
          <a:latin typeface="+mn-lt"/>
          <a:ea typeface="Genev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1600">
          <a:solidFill>
            <a:schemeClr val="tx1"/>
          </a:solidFill>
          <a:latin typeface="+mn-lt"/>
          <a:ea typeface="Geneva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1400">
          <a:solidFill>
            <a:schemeClr val="tx1"/>
          </a:solidFill>
          <a:latin typeface="+mn-lt"/>
          <a:ea typeface="Geneva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1400">
          <a:solidFill>
            <a:schemeClr val="tx1"/>
          </a:solidFill>
          <a:latin typeface="+mn-lt"/>
          <a:ea typeface="Genev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nib.org.uk/examaccess" TargetMode="External"/><Relationship Id="rId2" Type="http://schemas.openxmlformats.org/officeDocument/2006/relationships/hyperlink" Target="http://www.rnib.org.uk/educationprofessional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nib.org.uk/services-we-offer-advice-professionals-education-professionals/technology-educatio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nib.org.uk/examacces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nib.org.uk/brighterfuturescy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sip.org.uk/" TargetMode="External"/><Relationship Id="rId2" Type="http://schemas.openxmlformats.org/officeDocument/2006/relationships/hyperlink" Target="http://bmjopen.bmj.com/content/7/9/e01688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tsip.org.uk/search-new?q=learner+outcomes&amp;a98136d2a30824dbf8ebda376acf929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112838"/>
            <a:ext cx="7772400" cy="1103312"/>
          </a:xfrm>
        </p:spPr>
        <p:txBody>
          <a:bodyPr/>
          <a:lstStyle/>
          <a:p>
            <a:pPr eaLnBrk="1" hangingPunct="1"/>
            <a:r>
              <a:rPr lang="en-GB" altLang="en-US" sz="4000" dirty="0" smtClean="0"/>
              <a:t>Raising aspirations: </a:t>
            </a:r>
            <a:r>
              <a:rPr lang="en-GB" altLang="en-US" sz="4000" dirty="0"/>
              <a:t/>
            </a:r>
            <a:br>
              <a:rPr lang="en-GB" altLang="en-US" sz="4000" dirty="0"/>
            </a:br>
            <a:r>
              <a:rPr lang="en-GB" altLang="en-US" sz="4000" dirty="0" smtClean="0"/>
              <a:t>How the system works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841625"/>
            <a:ext cx="6905625" cy="1314450"/>
          </a:xfrm>
        </p:spPr>
        <p:txBody>
          <a:bodyPr/>
          <a:lstStyle/>
          <a:p>
            <a:pPr algn="l" eaLnBrk="1" hangingPunct="1"/>
            <a:r>
              <a:rPr lang="en-GB" altLang="en-US" dirty="0" smtClean="0"/>
              <a:t>Rory Cobb &amp; Sue Keil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Key strategies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 smtClean="0"/>
              <a:t>Time</a:t>
            </a:r>
          </a:p>
          <a:p>
            <a:pPr eaLnBrk="1" hangingPunct="1"/>
            <a:r>
              <a:rPr lang="en-GB" altLang="en-US" sz="2400" dirty="0" smtClean="0"/>
              <a:t>People</a:t>
            </a:r>
          </a:p>
          <a:p>
            <a:pPr eaLnBrk="1" hangingPunct="1"/>
            <a:r>
              <a:rPr lang="en-GB" altLang="en-US" sz="2400" dirty="0" smtClean="0"/>
              <a:t>Resources</a:t>
            </a:r>
          </a:p>
          <a:p>
            <a:pPr eaLnBrk="1" hangingPunct="1"/>
            <a:r>
              <a:rPr lang="en-GB" altLang="en-US" sz="2400" dirty="0" smtClean="0"/>
              <a:t>Tasks</a:t>
            </a:r>
          </a:p>
          <a:p>
            <a:pPr eaLnBrk="1" hangingPunct="1"/>
            <a:r>
              <a:rPr lang="en-GB" altLang="en-US" sz="2400" b="1" dirty="0" smtClean="0"/>
              <a:t>All require specialist knowledge and understanding = training</a:t>
            </a:r>
          </a:p>
          <a:p>
            <a:pPr eaLnBrk="1" hangingPunct="1"/>
            <a:endParaRPr lang="en-GB" altLang="en-US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 clips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9622"/>
            <a:ext cx="7772400" cy="3086100"/>
          </a:xfrm>
        </p:spPr>
        <p:txBody>
          <a:bodyPr/>
          <a:lstStyle/>
          <a:p>
            <a:r>
              <a:rPr lang="en-GB" sz="2800" dirty="0" smtClean="0"/>
              <a:t>Primary</a:t>
            </a:r>
          </a:p>
          <a:p>
            <a:r>
              <a:rPr lang="en-GB" sz="2800" dirty="0" smtClean="0"/>
              <a:t>Secondary</a:t>
            </a:r>
          </a:p>
          <a:p>
            <a:pPr lvl="1"/>
            <a:r>
              <a:rPr lang="en-GB" sz="2400" dirty="0"/>
              <a:t>a</a:t>
            </a:r>
            <a:r>
              <a:rPr lang="en-GB" sz="2400" dirty="0" smtClean="0"/>
              <a:t>vailable in ‘technology and independent learning’ section at </a:t>
            </a:r>
            <a:r>
              <a:rPr lang="en-GB" sz="2400" u="sng" dirty="0">
                <a:hlinkClick r:id="rId2"/>
              </a:rPr>
              <a:t>www.rnib.org.uk/educationprofessionals</a:t>
            </a:r>
            <a:r>
              <a:rPr lang="en-GB" sz="2400" dirty="0"/>
              <a:t> </a:t>
            </a:r>
            <a:endParaRPr lang="en-GB" sz="2400" dirty="0" smtClean="0"/>
          </a:p>
          <a:p>
            <a:r>
              <a:rPr lang="en-GB" sz="2800" dirty="0" smtClean="0"/>
              <a:t>Access to exams</a:t>
            </a:r>
          </a:p>
          <a:p>
            <a:pPr lvl="1"/>
            <a:r>
              <a:rPr lang="en-GB" sz="2400" dirty="0"/>
              <a:t>a</a:t>
            </a:r>
            <a:r>
              <a:rPr lang="en-GB" sz="2400" dirty="0" smtClean="0"/>
              <a:t>vailable at </a:t>
            </a:r>
            <a:r>
              <a:rPr lang="en-GB" sz="2400" dirty="0" smtClean="0">
                <a:hlinkClick r:id="rId3"/>
              </a:rPr>
              <a:t>www.rnib.org.uk/examaccess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5750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9552" y="123478"/>
            <a:ext cx="7772400" cy="857250"/>
          </a:xfrm>
        </p:spPr>
        <p:txBody>
          <a:bodyPr/>
          <a:lstStyle/>
          <a:p>
            <a:pPr eaLnBrk="1" hangingPunct="1"/>
            <a:r>
              <a:rPr lang="en-GB" altLang="en-US" sz="3600" dirty="0" smtClean="0"/>
              <a:t>Primary and secondary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www.rnib.orguk/services-we-offer-advice-professionals-education-professionals/technology-education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1470"/>
            <a:ext cx="7772400" cy="857250"/>
          </a:xfrm>
        </p:spPr>
        <p:txBody>
          <a:bodyPr/>
          <a:lstStyle/>
          <a:p>
            <a:r>
              <a:rPr lang="en-GB" sz="3600" dirty="0" smtClean="0"/>
              <a:t>Access to exams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www.rnib.org.uk/examaccess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83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Specialist Curriculum 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85900"/>
            <a:ext cx="3814763" cy="3086100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Independent living skills</a:t>
            </a:r>
          </a:p>
          <a:p>
            <a:pPr eaLnBrk="1" hangingPunct="1"/>
            <a:r>
              <a:rPr lang="en-GB" altLang="en-US" sz="2400" dirty="0" smtClean="0"/>
              <a:t>Mobility</a:t>
            </a:r>
          </a:p>
          <a:p>
            <a:pPr eaLnBrk="1" hangingPunct="1"/>
            <a:r>
              <a:rPr lang="en-GB" altLang="en-US" sz="2400" dirty="0" smtClean="0"/>
              <a:t>Communication methods - magnifiers, assistive technology</a:t>
            </a:r>
          </a:p>
          <a:p>
            <a:pPr eaLnBrk="1" hangingPunct="1"/>
            <a:r>
              <a:rPr lang="en-GB" altLang="en-US" sz="2400" dirty="0" smtClean="0"/>
              <a:t>Social and interpersonal skills</a:t>
            </a:r>
          </a:p>
        </p:txBody>
      </p:sp>
      <p:pic>
        <p:nvPicPr>
          <p:cNvPr id="14342" name="Picture 6" descr="C:\Users\RCobb\Documents\Count Me In still images\Independence\004 Eating independentl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47614"/>
            <a:ext cx="2278409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" y="4686300"/>
            <a:ext cx="1905000" cy="342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9412A9DF-F884-4BAA-B8CE-E7922ECC847A}" type="slidenum">
              <a:rPr lang="en-GB" altLang="en-US" sz="1400" smtClean="0">
                <a:ea typeface="Geneva" pitchFamily="127" charset="-128"/>
              </a:rPr>
              <a:pPr algn="l"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400" smtClean="0">
              <a:ea typeface="Geneva" pitchFamily="127" charset="-128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87312"/>
            <a:ext cx="5100462" cy="43566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4213" y="141288"/>
            <a:ext cx="7772400" cy="857250"/>
          </a:xfrm>
        </p:spPr>
        <p:txBody>
          <a:bodyPr/>
          <a:lstStyle/>
          <a:p>
            <a:r>
              <a:rPr lang="en-GB" altLang="en-US" dirty="0" smtClean="0">
                <a:ea typeface="Geneva" pitchFamily="127" charset="-128"/>
              </a:rPr>
              <a:t>Key outcomes for learners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23850" y="898525"/>
            <a:ext cx="8229600" cy="3394075"/>
          </a:xfrm>
        </p:spPr>
        <p:txBody>
          <a:bodyPr/>
          <a:lstStyle/>
          <a:p>
            <a:r>
              <a:rPr lang="en-GB" altLang="en-US" sz="2000" dirty="0" smtClean="0">
                <a:ea typeface="Geneva" pitchFamily="127" charset="-128"/>
              </a:rPr>
              <a:t>Learning to access</a:t>
            </a:r>
          </a:p>
          <a:p>
            <a:r>
              <a:rPr lang="en-GB" altLang="en-US" sz="2000" dirty="0" smtClean="0">
                <a:ea typeface="Geneva" pitchFamily="127" charset="-128"/>
              </a:rPr>
              <a:t>Use of equipment</a:t>
            </a:r>
          </a:p>
          <a:p>
            <a:r>
              <a:rPr lang="en-GB" altLang="en-US" sz="2000" dirty="0" smtClean="0">
                <a:ea typeface="Geneva" pitchFamily="127" charset="-128"/>
              </a:rPr>
              <a:t>Independence and negotiation skills</a:t>
            </a:r>
          </a:p>
          <a:p>
            <a:r>
              <a:rPr lang="en-GB" altLang="en-US" sz="2000" dirty="0" smtClean="0">
                <a:ea typeface="Geneva" pitchFamily="127" charset="-128"/>
              </a:rPr>
              <a:t>Participation</a:t>
            </a:r>
          </a:p>
          <a:p>
            <a:r>
              <a:rPr lang="en-GB" altLang="en-US" sz="2000" dirty="0" smtClean="0">
                <a:ea typeface="Geneva" pitchFamily="127" charset="-128"/>
              </a:rPr>
              <a:t>Meeting others</a:t>
            </a:r>
          </a:p>
          <a:p>
            <a:r>
              <a:rPr lang="en-GB" altLang="en-US" sz="2000" dirty="0" smtClean="0">
                <a:ea typeface="Geneva" pitchFamily="127" charset="-128"/>
              </a:rPr>
              <a:t>Getting around</a:t>
            </a:r>
          </a:p>
          <a:p>
            <a:r>
              <a:rPr lang="en-GB" altLang="en-US" sz="2000" dirty="0" smtClean="0">
                <a:ea typeface="Geneva" pitchFamily="127" charset="-128"/>
              </a:rPr>
              <a:t>Looking after him/herself</a:t>
            </a:r>
          </a:p>
          <a:p>
            <a:r>
              <a:rPr lang="en-GB" altLang="en-US" sz="2000" dirty="0" smtClean="0">
                <a:ea typeface="Geneva" pitchFamily="127" charset="-128"/>
              </a:rPr>
              <a:t>Life after school</a:t>
            </a:r>
          </a:p>
          <a:p>
            <a:pPr>
              <a:buFontTx/>
              <a:buNone/>
            </a:pPr>
            <a:r>
              <a:rPr lang="en-GB" altLang="en-US" sz="2400" dirty="0" smtClean="0">
                <a:ea typeface="Geneva" pitchFamily="127" charset="-128"/>
              </a:rPr>
              <a:t>		</a:t>
            </a:r>
            <a:endParaRPr lang="en-GB" altLang="en-US" sz="2800" dirty="0" smtClean="0">
              <a:ea typeface="Geneva" pitchFamily="127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1187450" y="465535"/>
            <a:ext cx="6629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7088" y="519113"/>
            <a:ext cx="73453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rgbClr val="000000"/>
                </a:solidFill>
                <a:latin typeface="Arial"/>
                <a:ea typeface="Geneva" pitchFamily="127" charset="-128"/>
              </a:rPr>
              <a:t>Child’s age / developmental level (Time)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187450" y="3598069"/>
            <a:ext cx="6629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58891" y="3598070"/>
            <a:ext cx="6503987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rgbClr val="000000"/>
                </a:solidFill>
                <a:latin typeface="Arial"/>
                <a:ea typeface="Geneva" pitchFamily="127" charset="-128"/>
              </a:rPr>
              <a:t>Increased independence; </a:t>
            </a:r>
          </a:p>
          <a:p>
            <a:pPr algn="ctr">
              <a:defRPr/>
            </a:pPr>
            <a:r>
              <a:rPr lang="en-GB" sz="2800" dirty="0">
                <a:solidFill>
                  <a:srgbClr val="000000"/>
                </a:solidFill>
                <a:latin typeface="Arial"/>
                <a:ea typeface="Geneva" pitchFamily="127" charset="-128"/>
              </a:rPr>
              <a:t>Emphasis upon additional curriculum 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476378" y="1113236"/>
            <a:ext cx="6119813" cy="2002629"/>
            <a:chOff x="1187624" y="1340768"/>
            <a:chExt cx="6629400" cy="3175245"/>
          </a:xfrm>
        </p:grpSpPr>
        <p:grpSp>
          <p:nvGrpSpPr>
            <p:cNvPr id="3" name="Group 14"/>
            <p:cNvGrpSpPr/>
            <p:nvPr/>
          </p:nvGrpSpPr>
          <p:grpSpPr>
            <a:xfrm>
              <a:off x="1187624" y="1683293"/>
              <a:ext cx="6629400" cy="2832720"/>
              <a:chOff x="1600200" y="2533606"/>
              <a:chExt cx="4572000" cy="1809794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5" name="Isosceles Triangle 4"/>
              <p:cNvSpPr/>
              <p:nvPr/>
            </p:nvSpPr>
            <p:spPr>
              <a:xfrm flipV="1">
                <a:off x="1600200" y="2590800"/>
                <a:ext cx="4572000" cy="1752600"/>
              </a:xfrm>
              <a:prstGeom prst="triangle">
                <a:avLst>
                  <a:gd name="adj" fmla="val 0"/>
                </a:avLst>
              </a:prstGeom>
              <a:grpFill/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707776" y="2533606"/>
                <a:ext cx="2258902" cy="84178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dirty="0">
                    <a:solidFill>
                      <a:srgbClr val="000000"/>
                    </a:solidFill>
                    <a:latin typeface="Arial"/>
                    <a:ea typeface="Geneva" pitchFamily="127" charset="-128"/>
                  </a:rPr>
                  <a:t>Providing ‘Access to Learning’</a:t>
                </a:r>
              </a:p>
            </p:txBody>
          </p:sp>
        </p:grpSp>
        <p:grpSp>
          <p:nvGrpSpPr>
            <p:cNvPr id="27661" name="Group 18"/>
            <p:cNvGrpSpPr>
              <a:grpSpLocks/>
            </p:cNvGrpSpPr>
            <p:nvPr/>
          </p:nvGrpSpPr>
          <p:grpSpPr bwMode="auto">
            <a:xfrm>
              <a:off x="1187624" y="1340768"/>
              <a:ext cx="6624736" cy="432048"/>
              <a:chOff x="1187624" y="1052736"/>
              <a:chExt cx="6624736" cy="432048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1187624" y="1052736"/>
                <a:ext cx="6624240" cy="43230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000000"/>
                  </a:solidFill>
                  <a:ea typeface="Geneva" pitchFamily="127" charset="-128"/>
                </a:endParaRPr>
              </a:p>
            </p:txBody>
          </p:sp>
          <p:cxnSp>
            <p:nvCxnSpPr>
              <p:cNvPr id="15" name="Straight Connector 14"/>
              <p:cNvCxnSpPr/>
              <p:nvPr/>
            </p:nvCxnSpPr>
            <p:spPr bwMode="auto">
              <a:xfrm>
                <a:off x="1187624" y="1485037"/>
                <a:ext cx="662424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1476378" y="1383507"/>
            <a:ext cx="6119813" cy="1997870"/>
            <a:chOff x="1187624" y="1916830"/>
            <a:chExt cx="6629399" cy="3168354"/>
          </a:xfrm>
        </p:grpSpPr>
        <p:grpSp>
          <p:nvGrpSpPr>
            <p:cNvPr id="11" name="Group 15"/>
            <p:cNvGrpSpPr/>
            <p:nvPr/>
          </p:nvGrpSpPr>
          <p:grpSpPr>
            <a:xfrm>
              <a:off x="1187624" y="1916830"/>
              <a:ext cx="6629399" cy="2783885"/>
              <a:chOff x="1828800" y="2973853"/>
              <a:chExt cx="4571999" cy="1778594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4" name="Isosceles Triangle 3"/>
              <p:cNvSpPr/>
              <p:nvPr/>
            </p:nvSpPr>
            <p:spPr>
              <a:xfrm>
                <a:off x="1828800" y="2973853"/>
                <a:ext cx="4571999" cy="1752600"/>
              </a:xfrm>
              <a:prstGeom prst="triangle">
                <a:avLst>
                  <a:gd name="adj" fmla="val 100000"/>
                </a:avLst>
              </a:prstGeom>
              <a:grpFill/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946077" y="3910487"/>
                <a:ext cx="2451163" cy="841960"/>
              </a:xfrm>
              <a:prstGeom prst="rect">
                <a:avLst/>
              </a:prstGeom>
              <a:grpFill/>
              <a:ln w="19050">
                <a:noFill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dirty="0">
                    <a:solidFill>
                      <a:srgbClr val="000000"/>
                    </a:solidFill>
                    <a:latin typeface="Arial"/>
                    <a:ea typeface="Geneva" pitchFamily="127" charset="-128"/>
                  </a:rPr>
                  <a:t>Teaching ‘Learning to Access’</a:t>
                </a:r>
              </a:p>
            </p:txBody>
          </p:sp>
        </p:grpSp>
        <p:grpSp>
          <p:nvGrpSpPr>
            <p:cNvPr id="27657" name="Group 27"/>
            <p:cNvGrpSpPr>
              <a:grpSpLocks/>
            </p:cNvGrpSpPr>
            <p:nvPr/>
          </p:nvGrpSpPr>
          <p:grpSpPr bwMode="auto">
            <a:xfrm>
              <a:off x="1187624" y="4653136"/>
              <a:ext cx="6624736" cy="432048"/>
              <a:chOff x="1187624" y="4725144"/>
              <a:chExt cx="6624736" cy="432048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1187624" y="4724801"/>
                <a:ext cx="6624240" cy="432391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000000"/>
                  </a:solidFill>
                  <a:ea typeface="Geneva" pitchFamily="127" charset="-128"/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 bwMode="auto">
              <a:xfrm flipH="1">
                <a:off x="1259851" y="4724801"/>
                <a:ext cx="6552013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accent3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3680339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9502"/>
            <a:ext cx="7772400" cy="857250"/>
          </a:xfrm>
        </p:spPr>
        <p:txBody>
          <a:bodyPr/>
          <a:lstStyle/>
          <a:p>
            <a:pPr eaLnBrk="1" hangingPunct="1"/>
            <a:r>
              <a:rPr lang="en-GB" altLang="en-US" sz="3600" dirty="0" smtClean="0"/>
              <a:t>VI service organisation and funding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74763"/>
            <a:ext cx="7772400" cy="3086100"/>
          </a:xfrm>
        </p:spPr>
        <p:txBody>
          <a:bodyPr/>
          <a:lstStyle/>
          <a:p>
            <a:pPr eaLnBrk="1" hangingPunct="1"/>
            <a:r>
              <a:rPr lang="en-GB" altLang="en-US" sz="2000" dirty="0" smtClean="0"/>
              <a:t>Traditional models</a:t>
            </a:r>
          </a:p>
          <a:p>
            <a:pPr lvl="1" eaLnBrk="1" hangingPunct="1"/>
            <a:r>
              <a:rPr lang="en-GB" altLang="en-US" sz="2000" dirty="0" smtClean="0"/>
              <a:t>Centrally funded and organised</a:t>
            </a:r>
          </a:p>
          <a:p>
            <a:pPr lvl="1" eaLnBrk="1" hangingPunct="1"/>
            <a:r>
              <a:rPr lang="en-GB" altLang="en-US" sz="2000" dirty="0" smtClean="0"/>
              <a:t>Partially or wholly delegated to schools</a:t>
            </a:r>
          </a:p>
          <a:p>
            <a:pPr eaLnBrk="1" hangingPunct="1"/>
            <a:r>
              <a:rPr lang="en-GB" altLang="en-US" sz="2000" dirty="0" smtClean="0"/>
              <a:t>Recent trends</a:t>
            </a:r>
          </a:p>
          <a:p>
            <a:pPr lvl="1" eaLnBrk="1" hangingPunct="1"/>
            <a:r>
              <a:rPr lang="en-GB" altLang="en-US" sz="2000" dirty="0" smtClean="0"/>
              <a:t>Academies</a:t>
            </a:r>
          </a:p>
          <a:p>
            <a:pPr lvl="1" eaLnBrk="1" hangingPunct="1"/>
            <a:r>
              <a:rPr lang="en-GB" altLang="en-US" sz="2000" dirty="0" smtClean="0"/>
              <a:t>LA budget cuts</a:t>
            </a:r>
          </a:p>
          <a:p>
            <a:pPr lvl="1" eaLnBrk="1" hangingPunct="1"/>
            <a:r>
              <a:rPr lang="en-GB" altLang="en-US" sz="2000" dirty="0" smtClean="0"/>
              <a:t>Reduced support for some groups of pupils, including those with mild/moderate needs</a:t>
            </a:r>
          </a:p>
          <a:p>
            <a:pPr eaLnBrk="1" hangingPunct="1"/>
            <a:endParaRPr lang="en-GB" altLang="en-US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3568" y="339502"/>
            <a:ext cx="7772400" cy="857250"/>
          </a:xfrm>
        </p:spPr>
        <p:txBody>
          <a:bodyPr/>
          <a:lstStyle/>
          <a:p>
            <a:r>
              <a:rPr lang="en-GB" altLang="en-US" sz="3600" dirty="0" smtClean="0"/>
              <a:t>Getting children and young people the support they deserve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Alliance of parents, young people and professionals</a:t>
            </a:r>
          </a:p>
          <a:p>
            <a:r>
              <a:rPr lang="en-US" altLang="en-US" sz="2400" dirty="0" smtClean="0"/>
              <a:t>Campaign to raise awareness of weaknesses in the current system and achieve change</a:t>
            </a:r>
          </a:p>
          <a:p>
            <a:r>
              <a:rPr lang="en-US" altLang="en-US" sz="2400" dirty="0" smtClean="0"/>
              <a:t>For further information go to:</a:t>
            </a:r>
          </a:p>
          <a:p>
            <a:pPr marL="400050" lvl="2" indent="0">
              <a:buNone/>
            </a:pPr>
            <a:r>
              <a:rPr lang="en-US" altLang="en-US" sz="2000" dirty="0" smtClean="0">
                <a:hlinkClick r:id="rId2"/>
              </a:rPr>
              <a:t>www.rnib.org.uk/brighterfuturescyp</a:t>
            </a:r>
            <a:endParaRPr lang="en-US" altLang="en-US" sz="2000" dirty="0"/>
          </a:p>
          <a:p>
            <a:pPr marL="0" indent="0"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2049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9" descr="011 Mark making (2)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1347" y="555526"/>
            <a:ext cx="3101975" cy="1708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11" descr="011 Design and technology - drillin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4047" y="2715765"/>
            <a:ext cx="2947207" cy="162661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8" name="Picture 15" descr="005 Doing a puzzle togeth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49" y="2571750"/>
            <a:ext cx="3395663" cy="177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9" descr="011 Playground (2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83518"/>
            <a:ext cx="3600450" cy="194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R</a:t>
            </a:r>
            <a:r>
              <a:rPr lang="en-GB" sz="3600" dirty="0" smtClean="0"/>
              <a:t>eferences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Bunce C, </a:t>
            </a:r>
            <a:r>
              <a:rPr lang="en-GB" sz="1800" dirty="0" err="1" smtClean="0"/>
              <a:t>Zekite</a:t>
            </a:r>
            <a:r>
              <a:rPr lang="en-GB" sz="1800" dirty="0" smtClean="0"/>
              <a:t> A, </a:t>
            </a:r>
            <a:r>
              <a:rPr lang="en-GB" sz="1800" dirty="0" err="1" smtClean="0"/>
              <a:t>Wormald</a:t>
            </a:r>
            <a:r>
              <a:rPr lang="en-GB" sz="1800" dirty="0" smtClean="0"/>
              <a:t> R and </a:t>
            </a:r>
            <a:r>
              <a:rPr lang="en-GB" sz="1800" dirty="0"/>
              <a:t>Bowman R (2017) Is there evidence that the </a:t>
            </a:r>
            <a:r>
              <a:rPr lang="en-GB" sz="1800" dirty="0" smtClean="0"/>
              <a:t>yearly numbers </a:t>
            </a:r>
            <a:r>
              <a:rPr lang="en-GB" sz="1800" dirty="0"/>
              <a:t>of children newly </a:t>
            </a:r>
            <a:r>
              <a:rPr lang="en-GB" sz="1800" dirty="0" smtClean="0"/>
              <a:t>certified with </a:t>
            </a:r>
            <a:r>
              <a:rPr lang="en-GB" sz="1800" dirty="0"/>
              <a:t>sight impairment in England </a:t>
            </a:r>
            <a:r>
              <a:rPr lang="en-GB" sz="1800" dirty="0" smtClean="0"/>
              <a:t>and Wales </a:t>
            </a:r>
            <a:r>
              <a:rPr lang="en-GB" sz="1800" dirty="0"/>
              <a:t>has </a:t>
            </a:r>
            <a:r>
              <a:rPr lang="en-GB" sz="1800" dirty="0" smtClean="0"/>
              <a:t>increased </a:t>
            </a:r>
            <a:r>
              <a:rPr lang="en-GB" sz="1800" dirty="0"/>
              <a:t>between </a:t>
            </a:r>
            <a:r>
              <a:rPr lang="en-GB" sz="1800" dirty="0" smtClean="0"/>
              <a:t>1999/2000 and </a:t>
            </a:r>
            <a:r>
              <a:rPr lang="en-GB" sz="1800" dirty="0"/>
              <a:t>2014/2015? A cross-sectional </a:t>
            </a:r>
            <a:r>
              <a:rPr lang="en-GB" sz="1800" dirty="0" smtClean="0"/>
              <a:t>study. </a:t>
            </a:r>
            <a:r>
              <a:rPr lang="en-GB" sz="1800" dirty="0"/>
              <a:t>BMJ Open: </a:t>
            </a:r>
            <a:r>
              <a:rPr lang="en-GB" sz="1800" dirty="0">
                <a:hlinkClick r:id="rId2"/>
              </a:rPr>
              <a:t>http://</a:t>
            </a:r>
            <a:r>
              <a:rPr lang="en-GB" sz="1800" dirty="0" smtClean="0">
                <a:hlinkClick r:id="rId2"/>
              </a:rPr>
              <a:t>bmjopen.bmj.com/content/7/9/e016888</a:t>
            </a:r>
            <a:endParaRPr lang="en-GB" sz="1800" dirty="0" smtClean="0"/>
          </a:p>
          <a:p>
            <a:r>
              <a:rPr lang="en-GB" sz="1800" dirty="0" smtClean="0"/>
              <a:t>Learner Outcomes: National Sensory Impairment Partnership (</a:t>
            </a:r>
            <a:r>
              <a:rPr lang="en-GB" sz="1800" dirty="0" err="1" smtClean="0"/>
              <a:t>NatSIP</a:t>
            </a:r>
            <a:r>
              <a:rPr lang="en-GB" sz="1800" dirty="0" smtClean="0"/>
              <a:t>)</a:t>
            </a:r>
          </a:p>
          <a:p>
            <a:r>
              <a:rPr lang="en-GB" sz="1800" dirty="0">
                <a:hlinkClick r:id="rId3"/>
              </a:rPr>
              <a:t>https://www.natsip.org.uk</a:t>
            </a:r>
            <a:r>
              <a:rPr lang="en-GB" sz="1800" dirty="0" smtClean="0">
                <a:hlinkClick r:id="rId3"/>
              </a:rPr>
              <a:t>/</a:t>
            </a:r>
            <a:endParaRPr lang="en-GB" sz="1800" dirty="0" smtClean="0"/>
          </a:p>
          <a:p>
            <a:r>
              <a:rPr lang="en-GB" sz="1800" dirty="0">
                <a:hlinkClick r:id="rId4"/>
              </a:rPr>
              <a:t>https://www.natsip.org.uk/search-new?q=learner+outcomes&amp;a98136d2a30824dbf8ebda376acf9294</a:t>
            </a:r>
            <a:r>
              <a:rPr lang="en-GB" sz="1800" dirty="0" smtClean="0"/>
              <a:t>=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84709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7494"/>
            <a:ext cx="7772400" cy="857250"/>
          </a:xfrm>
        </p:spPr>
        <p:txBody>
          <a:bodyPr/>
          <a:lstStyle/>
          <a:p>
            <a:pPr eaLnBrk="1" hangingPunct="1"/>
            <a:r>
              <a:rPr lang="en-GB" altLang="en-US" sz="3600" dirty="0" smtClean="0"/>
              <a:t>How many CYP with VI are there?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987574"/>
            <a:ext cx="7772400" cy="3086100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Prevalence of around 2 per 1000 </a:t>
            </a:r>
          </a:p>
          <a:p>
            <a:pPr eaLnBrk="1" hangingPunct="1"/>
            <a:r>
              <a:rPr lang="en-GB" altLang="en-US" sz="2400" dirty="0" smtClean="0"/>
              <a:t>Approximately 25,000 children and young people in the UK from birth to 16</a:t>
            </a:r>
          </a:p>
          <a:p>
            <a:pPr eaLnBrk="1" hangingPunct="1"/>
            <a:r>
              <a:rPr lang="en-GB" altLang="en-US" sz="2400" dirty="0"/>
              <a:t>Most are born with their vision impairment</a:t>
            </a:r>
          </a:p>
          <a:p>
            <a:pPr eaLnBrk="1" hangingPunct="1"/>
            <a:r>
              <a:rPr lang="en-GB" altLang="en-US" sz="2400" dirty="0"/>
              <a:t>7% of CYP in England and Wales newly certified as SSI/SI </a:t>
            </a:r>
            <a:r>
              <a:rPr lang="en-GB" altLang="en-US" sz="2400" dirty="0" smtClean="0"/>
              <a:t>for </a:t>
            </a:r>
            <a:r>
              <a:rPr lang="en-GB" altLang="en-US" sz="2400" dirty="0"/>
              <a:t>nystagmus and other irregular eye </a:t>
            </a:r>
            <a:r>
              <a:rPr lang="en-GB" altLang="en-US" sz="2400" dirty="0" smtClean="0"/>
              <a:t>movements in 2014-15 (</a:t>
            </a:r>
            <a:r>
              <a:rPr lang="en-GB" altLang="en-US" sz="1600" dirty="0" smtClean="0"/>
              <a:t>Bunce, </a:t>
            </a:r>
            <a:r>
              <a:rPr lang="en-GB" altLang="en-US" sz="1600" dirty="0" err="1" smtClean="0"/>
              <a:t>Zekite</a:t>
            </a:r>
            <a:r>
              <a:rPr lang="en-GB" altLang="en-US" sz="1600" dirty="0" smtClean="0"/>
              <a:t>, </a:t>
            </a:r>
            <a:r>
              <a:rPr lang="en-GB" altLang="en-US" sz="1600" dirty="0" err="1" smtClean="0"/>
              <a:t>Wormald</a:t>
            </a:r>
            <a:r>
              <a:rPr lang="en-GB" altLang="en-US" sz="1600" dirty="0" smtClean="0"/>
              <a:t> and Bowman, 2017</a:t>
            </a:r>
            <a:r>
              <a:rPr lang="en-GB" altLang="en-US" sz="1800" dirty="0" smtClean="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9502"/>
            <a:ext cx="7772400" cy="857250"/>
          </a:xfrm>
        </p:spPr>
        <p:txBody>
          <a:bodyPr/>
          <a:lstStyle/>
          <a:p>
            <a:r>
              <a:rPr lang="en-GB" sz="3600" dirty="0" smtClean="0"/>
              <a:t>Some other facts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31590"/>
            <a:ext cx="7772400" cy="3086100"/>
          </a:xfrm>
        </p:spPr>
        <p:txBody>
          <a:bodyPr/>
          <a:lstStyle/>
          <a:p>
            <a:pPr lvl="0" eaLnBrk="1" hangingPunct="1"/>
            <a:r>
              <a:rPr lang="en-GB" altLang="en-US" sz="2400" dirty="0">
                <a:solidFill>
                  <a:srgbClr val="000000"/>
                </a:solidFill>
              </a:rPr>
              <a:t>Numerically small but very diverse population</a:t>
            </a:r>
          </a:p>
          <a:p>
            <a:pPr eaLnBrk="1" hangingPunct="1"/>
            <a:r>
              <a:rPr lang="en-GB" altLang="en-US" sz="2400" dirty="0" smtClean="0"/>
              <a:t>At </a:t>
            </a:r>
            <a:r>
              <a:rPr lang="en-GB" altLang="en-US" sz="2400" dirty="0"/>
              <a:t>least 50% have other disabilities or special educational </a:t>
            </a:r>
            <a:r>
              <a:rPr lang="en-GB" altLang="en-US" sz="2400" dirty="0" smtClean="0"/>
              <a:t>needs</a:t>
            </a:r>
          </a:p>
          <a:p>
            <a:pPr eaLnBrk="1" hangingPunct="1"/>
            <a:r>
              <a:rPr lang="en-GB" altLang="en-US" sz="2400" dirty="0" smtClean="0"/>
              <a:t>Pupils with VI are the highest attaining of all SEN groups</a:t>
            </a:r>
            <a:endParaRPr lang="en-GB" alt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6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3300413" y="30210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69635" name="Group 3"/>
          <p:cNvGraphicFramePr>
            <a:graphicFrameLocks noGrp="1"/>
          </p:cNvGraphicFramePr>
          <p:nvPr/>
        </p:nvGraphicFramePr>
        <p:xfrm>
          <a:off x="539750" y="1222375"/>
          <a:ext cx="8135938" cy="3051175"/>
        </p:xfrm>
        <a:graphic>
          <a:graphicData uri="http://schemas.openxmlformats.org/drawingml/2006/table">
            <a:tbl>
              <a:tblPr/>
              <a:tblGrid>
                <a:gridCol w="1878013"/>
                <a:gridCol w="1563687"/>
                <a:gridCol w="1565275"/>
                <a:gridCol w="1563688"/>
                <a:gridCol w="1565275"/>
              </a:tblGrid>
              <a:tr h="598806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Other special needs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4046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Complex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85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Significant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85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Some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85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None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474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Mild</a:t>
                      </a: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Moderate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Severe</a:t>
                      </a: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 vision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2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Extent of vision impairment 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0" y="3690938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/>
              <a:ea typeface="Geneva" pitchFamily="127" charset="-128"/>
            </a:endParaRPr>
          </a:p>
        </p:txBody>
      </p:sp>
      <p:sp>
        <p:nvSpPr>
          <p:cNvPr id="5167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ea typeface="Geneva" pitchFamily="127" charset="-128"/>
              </a:rPr>
              <a:t>Range of needs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9502"/>
            <a:ext cx="7772400" cy="857250"/>
          </a:xfrm>
        </p:spPr>
        <p:txBody>
          <a:bodyPr/>
          <a:lstStyle/>
          <a:p>
            <a:r>
              <a:rPr lang="en-GB" altLang="en-US" sz="3600" dirty="0"/>
              <a:t>What are the main effects on learning?</a:t>
            </a:r>
            <a:endParaRPr lang="en-GB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 smtClean="0"/>
              <a:t>Incidental learning</a:t>
            </a:r>
          </a:p>
          <a:p>
            <a:pPr eaLnBrk="1" hangingPunct="1"/>
            <a:r>
              <a:rPr lang="en-GB" altLang="en-US" sz="2400" dirty="0"/>
              <a:t>V</a:t>
            </a:r>
            <a:r>
              <a:rPr lang="en-GB" altLang="en-US" sz="2400" dirty="0" smtClean="0"/>
              <a:t>isual concepts </a:t>
            </a:r>
          </a:p>
          <a:p>
            <a:pPr eaLnBrk="1" hangingPunct="1"/>
            <a:r>
              <a:rPr lang="en-GB" altLang="en-US" sz="2400" dirty="0" smtClean="0"/>
              <a:t>Information processing</a:t>
            </a:r>
          </a:p>
          <a:p>
            <a:pPr eaLnBrk="1" hangingPunct="1"/>
            <a:r>
              <a:rPr lang="en-GB" altLang="en-US" sz="2400" dirty="0" smtClean="0"/>
              <a:t>Getting around</a:t>
            </a:r>
          </a:p>
          <a:p>
            <a:pPr eaLnBrk="1" hangingPunct="1"/>
            <a:r>
              <a:rPr lang="en-GB" altLang="en-US" sz="2400" dirty="0" smtClean="0"/>
              <a:t>Practical skills</a:t>
            </a:r>
          </a:p>
          <a:p>
            <a:pPr eaLnBrk="1" hangingPunct="1"/>
            <a:r>
              <a:rPr lang="en-GB" altLang="en-US" sz="2400" dirty="0"/>
              <a:t>Social interaction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endParaRPr lang="en-GB" altLang="en-US" sz="2400" dirty="0" smtClean="0"/>
          </a:p>
          <a:p>
            <a:pPr marL="0" indent="0" eaLnBrk="1" hangingPunct="1"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3400" y="457200"/>
            <a:ext cx="79248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dirty="0"/>
              <a:t>Who supports children with </a:t>
            </a:r>
            <a:r>
              <a:rPr lang="en-GB" altLang="en-US" sz="4000" dirty="0" smtClean="0"/>
              <a:t>vision </a:t>
            </a:r>
            <a:r>
              <a:rPr lang="en-GB" altLang="en-US" sz="4000" dirty="0"/>
              <a:t>impairment?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131445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sz="2400" dirty="0"/>
              <a:t>Health professionals</a:t>
            </a:r>
          </a:p>
          <a:p>
            <a:pPr eaLnBrk="1" hangingPunct="1"/>
            <a:endParaRPr lang="en-GB" altLang="en-US" sz="2400" dirty="0"/>
          </a:p>
          <a:p>
            <a:pPr eaLnBrk="1" hangingPunct="1"/>
            <a:r>
              <a:rPr lang="en-GB" altLang="en-US" sz="2400" dirty="0"/>
              <a:t>Education professionals</a:t>
            </a:r>
          </a:p>
          <a:p>
            <a:pPr eaLnBrk="1" hangingPunct="1"/>
            <a:endParaRPr lang="en-GB" altLang="en-US" sz="2400" dirty="0"/>
          </a:p>
          <a:p>
            <a:pPr eaLnBrk="1" hangingPunct="1"/>
            <a:r>
              <a:rPr lang="en-GB" altLang="en-US" sz="2400" dirty="0"/>
              <a:t>Social care professionals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50825" y="158750"/>
            <a:ext cx="8569325" cy="842963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ea typeface="MS PGothic" pitchFamily="34" charset="-128"/>
              </a:rPr>
              <a:t>The SEND system – Key elements</a:t>
            </a:r>
          </a:p>
        </p:txBody>
      </p:sp>
      <p:pic>
        <p:nvPicPr>
          <p:cNvPr id="20483" name="Picture 6" descr="http://3.bp.blogspot.com/_RFB9KREFS10/TQLb5A3zikI/AAAAAAAABI8/ei3XQ_4GI70/s1600/number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3" y="1651000"/>
            <a:ext cx="2901950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0250" y="1192213"/>
            <a:ext cx="2368550" cy="1016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0" dirty="0">
                <a:latin typeface="+mn-lt"/>
                <a:ea typeface="ＭＳ Ｐゴシック" pitchFamily="34" charset="-128"/>
              </a:rPr>
              <a:t>1. </a:t>
            </a:r>
            <a:r>
              <a:rPr lang="en-GB" altLang="en-US" dirty="0">
                <a:latin typeface="+mn-lt"/>
                <a:ea typeface="ＭＳ Ｐゴシック" pitchFamily="34" charset="-128"/>
              </a:rPr>
              <a:t>Involvement</a:t>
            </a:r>
            <a:r>
              <a:rPr lang="en-GB" altLang="en-US" b="0" dirty="0">
                <a:latin typeface="+mn-lt"/>
                <a:ea typeface="ＭＳ Ｐゴシック" pitchFamily="34" charset="-128"/>
              </a:rPr>
              <a:t> of children, young people and parents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13150" y="908050"/>
            <a:ext cx="3076575" cy="1016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0" dirty="0">
                <a:latin typeface="+mn-lt"/>
                <a:ea typeface="ＭＳ Ｐゴシック" pitchFamily="34" charset="-128"/>
              </a:rPr>
              <a:t>2. </a:t>
            </a:r>
            <a:r>
              <a:rPr lang="en-US" altLang="en-US" b="0" dirty="0">
                <a:ea typeface="ＭＳ Ｐゴシック" pitchFamily="34" charset="-128"/>
              </a:rPr>
              <a:t>All </a:t>
            </a:r>
            <a:r>
              <a:rPr lang="en-GB" altLang="en-US" b="0" dirty="0">
                <a:ea typeface="ＭＳ Ｐゴシック" pitchFamily="34" charset="-128"/>
              </a:rPr>
              <a:t>duties apply to </a:t>
            </a:r>
            <a:r>
              <a:rPr lang="en-GB" altLang="en-US" dirty="0">
                <a:ea typeface="ＭＳ Ｐゴシック" pitchFamily="34" charset="-128"/>
              </a:rPr>
              <a:t>all state-funded schools and colleges</a:t>
            </a:r>
            <a:endParaRPr lang="en-GB" altLang="en-US" b="0" dirty="0">
              <a:ea typeface="ＭＳ Ｐゴシック" pitchFamily="34" charset="-128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8313" y="3905250"/>
            <a:ext cx="3498850" cy="1014413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0" dirty="0">
                <a:latin typeface="+mn-lt"/>
                <a:ea typeface="ＭＳ Ｐゴシック" pitchFamily="34" charset="-128"/>
              </a:rPr>
              <a:t>5. Coordinated assessment;  0-25 </a:t>
            </a:r>
            <a:r>
              <a:rPr lang="en-GB" altLang="en-US" dirty="0">
                <a:latin typeface="+mn-lt"/>
                <a:ea typeface="ＭＳ Ｐゴシック" pitchFamily="34" charset="-128"/>
              </a:rPr>
              <a:t>Education, Health and Care Plan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867400" y="3275013"/>
            <a:ext cx="2952750" cy="10144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0" dirty="0">
                <a:latin typeface="+mn-lt"/>
                <a:ea typeface="ＭＳ Ｐゴシック" pitchFamily="34" charset="-128"/>
              </a:rPr>
              <a:t>4. LA, health and care services to </a:t>
            </a:r>
            <a:r>
              <a:rPr lang="en-GB" altLang="en-US" dirty="0">
                <a:latin typeface="+mn-lt"/>
                <a:ea typeface="ＭＳ Ｐゴシック" pitchFamily="34" charset="-128"/>
              </a:rPr>
              <a:t>commission services jointly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972175" y="1924050"/>
            <a:ext cx="3095625" cy="1016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0" dirty="0">
                <a:latin typeface="+mn-lt"/>
                <a:ea typeface="ＭＳ Ｐゴシック" pitchFamily="34" charset="-128"/>
                <a:cs typeface="Arial" pitchFamily="34" charset="0"/>
              </a:rPr>
              <a:t>3. A clear, transparent </a:t>
            </a:r>
            <a:r>
              <a:rPr lang="en-GB" altLang="en-US" dirty="0">
                <a:latin typeface="+mn-lt"/>
                <a:ea typeface="ＭＳ Ｐゴシック" pitchFamily="34" charset="-128"/>
                <a:cs typeface="Arial" pitchFamily="34" charset="0"/>
              </a:rPr>
              <a:t>local offer </a:t>
            </a:r>
            <a:r>
              <a:rPr lang="en-GB" altLang="en-US" b="0" dirty="0">
                <a:latin typeface="+mn-lt"/>
                <a:ea typeface="ＭＳ Ｐゴシック" pitchFamily="34" charset="-128"/>
                <a:cs typeface="Arial" pitchFamily="34" charset="0"/>
              </a:rPr>
              <a:t>of services for all CYP with SEND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1950" y="2489200"/>
            <a:ext cx="2889250" cy="1292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0" dirty="0">
                <a:latin typeface="+mn-lt"/>
                <a:ea typeface="ＭＳ Ｐゴシック" pitchFamily="34" charset="-128"/>
              </a:rPr>
              <a:t>6. Statutory protections for </a:t>
            </a:r>
            <a:r>
              <a:rPr lang="en-GB" altLang="en-US" dirty="0">
                <a:latin typeface="+mn-lt"/>
                <a:ea typeface="ＭＳ Ｐゴシック" pitchFamily="34" charset="-128"/>
              </a:rPr>
              <a:t>16-25s</a:t>
            </a:r>
            <a:r>
              <a:rPr lang="en-GB" altLang="en-US" b="0" dirty="0">
                <a:latin typeface="+mn-lt"/>
                <a:ea typeface="ＭＳ Ｐゴシック" pitchFamily="34" charset="-128"/>
              </a:rPr>
              <a:t>; focus on preparing for adulthood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1800" b="0" dirty="0">
              <a:latin typeface="+mn-lt"/>
              <a:ea typeface="ＭＳ Ｐゴシック" pitchFamily="34" charset="-128"/>
            </a:endParaRPr>
          </a:p>
        </p:txBody>
      </p:sp>
      <p:pic>
        <p:nvPicPr>
          <p:cNvPr id="2049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829" y="1563637"/>
            <a:ext cx="2590800" cy="2263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10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School placement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30325"/>
            <a:ext cx="7772400" cy="3086100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Majority in mainstream schools 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	Nearly all educated within their local authority</a:t>
            </a:r>
          </a:p>
          <a:p>
            <a:pPr eaLnBrk="1" hangingPunct="1"/>
            <a:r>
              <a:rPr lang="en-GB" altLang="en-US" sz="2400" dirty="0" smtClean="0"/>
              <a:t>Majority of those in special schools are in generic special schools</a:t>
            </a:r>
          </a:p>
          <a:p>
            <a:pPr eaLnBrk="1" hangingPunct="1"/>
            <a:r>
              <a:rPr lang="en-GB" altLang="en-US" sz="2400" dirty="0" smtClean="0"/>
              <a:t>Very few specialist VI schools, mainly for children with profound and complex needs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England">
  <a:themeElements>
    <a:clrScheme name="England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Eng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Engla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la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la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la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la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la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la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la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la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la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la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la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NIB white new look">
  <a:themeElements>
    <a:clrScheme name="RNIB white new look 1">
      <a:dk1>
        <a:srgbClr val="000000"/>
      </a:dk1>
      <a:lt1>
        <a:srgbClr val="FFFFFF"/>
      </a:lt1>
      <a:dk2>
        <a:srgbClr val="006F76"/>
      </a:dk2>
      <a:lt2>
        <a:srgbClr val="808080"/>
      </a:lt2>
      <a:accent1>
        <a:srgbClr val="005B89"/>
      </a:accent1>
      <a:accent2>
        <a:srgbClr val="B50060"/>
      </a:accent2>
      <a:accent3>
        <a:srgbClr val="FFFFFF"/>
      </a:accent3>
      <a:accent4>
        <a:srgbClr val="000000"/>
      </a:accent4>
      <a:accent5>
        <a:srgbClr val="AAB5C4"/>
      </a:accent5>
      <a:accent6>
        <a:srgbClr val="A40056"/>
      </a:accent6>
      <a:hlink>
        <a:srgbClr val="357C2A"/>
      </a:hlink>
      <a:folHlink>
        <a:srgbClr val="8C0E1D"/>
      </a:folHlink>
    </a:clrScheme>
    <a:fontScheme name="RNIB white new loo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RNIB white new loo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NIB white new loo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NIB white new loo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NIB white new loo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NIB white new loo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NIB white new loo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NIB white new loo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NIB white new loo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NIB white new loo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NIB white new loo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NIB white new loo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NIB white new loo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NIB white new loo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NIB white new look 1">
        <a:dk1>
          <a:srgbClr val="000000"/>
        </a:dk1>
        <a:lt1>
          <a:srgbClr val="FFFFFF"/>
        </a:lt1>
        <a:dk2>
          <a:srgbClr val="006F76"/>
        </a:dk2>
        <a:lt2>
          <a:srgbClr val="808080"/>
        </a:lt2>
        <a:accent1>
          <a:srgbClr val="005B89"/>
        </a:accent1>
        <a:accent2>
          <a:srgbClr val="B50060"/>
        </a:accent2>
        <a:accent3>
          <a:srgbClr val="FFFFFF"/>
        </a:accent3>
        <a:accent4>
          <a:srgbClr val="000000"/>
        </a:accent4>
        <a:accent5>
          <a:srgbClr val="AAB5C4"/>
        </a:accent5>
        <a:accent6>
          <a:srgbClr val="A40056"/>
        </a:accent6>
        <a:hlink>
          <a:srgbClr val="357C2A"/>
        </a:hlink>
        <a:folHlink>
          <a:srgbClr val="8C0E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England</Template>
  <TotalTime>977</TotalTime>
  <Words>506</Words>
  <Application>Microsoft Office PowerPoint</Application>
  <PresentationFormat>On-screen Show (16:9)</PresentationFormat>
  <Paragraphs>111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England</vt:lpstr>
      <vt:lpstr>RNIB white new look</vt:lpstr>
      <vt:lpstr>Raising aspirations:  How the system works</vt:lpstr>
      <vt:lpstr>PowerPoint Presentation</vt:lpstr>
      <vt:lpstr>How many CYP with VI are there?</vt:lpstr>
      <vt:lpstr>Some other facts</vt:lpstr>
      <vt:lpstr>Range of needs</vt:lpstr>
      <vt:lpstr>What are the main effects on learning?</vt:lpstr>
      <vt:lpstr>PowerPoint Presentation</vt:lpstr>
      <vt:lpstr>The SEND system – Key elements</vt:lpstr>
      <vt:lpstr>School placement</vt:lpstr>
      <vt:lpstr>Key strategies</vt:lpstr>
      <vt:lpstr>Video clips</vt:lpstr>
      <vt:lpstr>Primary and secondary school</vt:lpstr>
      <vt:lpstr>Access to exams</vt:lpstr>
      <vt:lpstr>Specialist Curriculum </vt:lpstr>
      <vt:lpstr>PowerPoint Presentation</vt:lpstr>
      <vt:lpstr>Key outcomes for learners</vt:lpstr>
      <vt:lpstr>PowerPoint Presentation</vt:lpstr>
      <vt:lpstr>VI service organisation and funding</vt:lpstr>
      <vt:lpstr>Getting children and young people the support they deserve</vt:lpstr>
      <vt:lpstr>References</vt:lpstr>
    </vt:vector>
  </TitlesOfParts>
  <Company>RNIB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Cobb</cp:lastModifiedBy>
  <cp:revision>98</cp:revision>
  <dcterms:created xsi:type="dcterms:W3CDTF">2009-10-15T10:25:19Z</dcterms:created>
  <dcterms:modified xsi:type="dcterms:W3CDTF">2017-09-29T19:06:03Z</dcterms:modified>
</cp:coreProperties>
</file>